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3" r:id="rId2"/>
    <p:sldId id="269" r:id="rId3"/>
    <p:sldId id="287" r:id="rId4"/>
    <p:sldId id="302" r:id="rId5"/>
    <p:sldId id="288" r:id="rId6"/>
    <p:sldId id="291" r:id="rId7"/>
    <p:sldId id="289" r:id="rId8"/>
    <p:sldId id="270" r:id="rId9"/>
    <p:sldId id="272" r:id="rId10"/>
    <p:sldId id="298" r:id="rId11"/>
    <p:sldId id="29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660"/>
  </p:normalViewPr>
  <p:slideViewPr>
    <p:cSldViewPr>
      <p:cViewPr varScale="1">
        <p:scale>
          <a:sx n="37" d="100"/>
          <a:sy n="37" d="100"/>
        </p:scale>
        <p:origin x="33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474A3-166D-4C06-B2C4-F2783BC78DE9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7A2CF-66EA-407C-8ECA-2F3F86F55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94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0D1B2-4AAD-4F7C-B054-BEADF4952A9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15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0D1B2-4AAD-4F7C-B054-BEADF4952A9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47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0D1B2-4AAD-4F7C-B054-BEADF4952A9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937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5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59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2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9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55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2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0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8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8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94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A3DB-D212-4B01-A532-E212780BE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FA6ED-CD4C-45BA-94A8-F8C96854F73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23AE4F8B-80AF-43C3-ABE7-BE894AD99C4E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2BEE7-1BE1-49D3-AE2E-04FFB42DAD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3D4BE1-6F99-4727-A373-686D61200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83466F-BE2E-4448-BEE0-0B325CB21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4D802CE-BB71-4269-ADD5-B539BE8D2B0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463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4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Leonardo_self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Rise of the Inca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1438, the Kingdom of Cuzco was established in southern present-day Peru</a:t>
            </a:r>
          </a:p>
          <a:p>
            <a:r>
              <a:rPr lang="en-US" dirty="0"/>
              <a:t>Campaigns of expansion continued for nearly 100 years</a:t>
            </a:r>
          </a:p>
          <a:p>
            <a:r>
              <a:rPr lang="en-US" dirty="0"/>
              <a:t>Reached its apex by 1525 with a population of about 14 million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23855"/>
            <a:ext cx="4191000" cy="374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76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Rise of the Inca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1438, the Kingdom of Cuzco was established in southern present-day Peru</a:t>
            </a:r>
          </a:p>
          <a:p>
            <a:r>
              <a:rPr lang="en-US" dirty="0"/>
              <a:t>Campaigns of expansion continued for nearly 100 years</a:t>
            </a:r>
          </a:p>
          <a:p>
            <a:r>
              <a:rPr lang="en-US" dirty="0"/>
              <a:t>Reached its apex by 1525 with a population of about 14 million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23855"/>
            <a:ext cx="4191000" cy="374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210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31835-AF25-4510-9321-52B6B0B65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Incan Society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8211D-0960-409D-A3F2-A2E8D7DBCB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Power was very centralized</a:t>
            </a:r>
          </a:p>
          <a:p>
            <a:r>
              <a:rPr lang="en-US" dirty="0"/>
              <a:t>Chief ruler, or Sapa Inca, viewed as a god-king, descendant from the sun </a:t>
            </a:r>
          </a:p>
          <a:p>
            <a:r>
              <a:rPr lang="en-US" dirty="0"/>
              <a:t>Priests were among the elite class </a:t>
            </a:r>
          </a:p>
          <a:p>
            <a:r>
              <a:rPr lang="en-US" dirty="0"/>
              <a:t>No large merchant class</a:t>
            </a:r>
          </a:p>
          <a:p>
            <a:r>
              <a:rPr lang="en-US" dirty="0"/>
              <a:t>Peasants supplied food stuffs and labor for public works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1BAEEB-81A1-4949-851B-071A9136D0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173310"/>
            <a:ext cx="4267200" cy="32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93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31835-AF25-4510-9321-52B6B0B65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Incan Society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8211D-0960-409D-A3F2-A2E8D7DBCB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Power was very centralized</a:t>
            </a:r>
          </a:p>
          <a:p>
            <a:r>
              <a:rPr lang="en-US" dirty="0"/>
              <a:t>Chief ruler, or Sapa Inca, viewed as a god-king, descendant from the sun </a:t>
            </a:r>
          </a:p>
          <a:p>
            <a:r>
              <a:rPr lang="en-US" dirty="0"/>
              <a:t>Priests were among the elite class </a:t>
            </a:r>
          </a:p>
          <a:p>
            <a:r>
              <a:rPr lang="en-US" dirty="0"/>
              <a:t>No large merchant class</a:t>
            </a:r>
          </a:p>
          <a:p>
            <a:r>
              <a:rPr lang="en-US" dirty="0"/>
              <a:t>Peasants supplied food stuffs and labor for public works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1BAEEB-81A1-4949-851B-071A9136D0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173310"/>
            <a:ext cx="4267200" cy="32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70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6FA1F-1EBA-4F73-9CC7-AD0FE30F0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Incan Empire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CD4B2-029F-49CB-B95D-3FFC6A9A25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Traded throughout the region </a:t>
            </a:r>
          </a:p>
          <a:p>
            <a:r>
              <a:rPr lang="en-US" dirty="0"/>
              <a:t>No internal market system</a:t>
            </a:r>
          </a:p>
          <a:p>
            <a:r>
              <a:rPr lang="en-US" dirty="0"/>
              <a:t>Practiced polytheism </a:t>
            </a:r>
          </a:p>
          <a:p>
            <a:r>
              <a:rPr lang="en-US" dirty="0"/>
              <a:t>Practiced mummification of the elite class</a:t>
            </a:r>
          </a:p>
          <a:p>
            <a:r>
              <a:rPr lang="en-US" dirty="0"/>
              <a:t>Practiced human sacrifice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B33AF3-01E8-44A5-A1DE-C1B467B890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2104825"/>
            <a:ext cx="4267200" cy="333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3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5E1E-BDD3-4E03-B536-F80FBA896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of the Empire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FD1D5-9864-42D0-826E-3BF946CD3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Divided in to four large districts and smaller sub – districts with a local governor</a:t>
            </a:r>
          </a:p>
          <a:p>
            <a:r>
              <a:rPr lang="en-US" dirty="0"/>
              <a:t>Local rulers remained in power as long as they supported the Inca</a:t>
            </a:r>
          </a:p>
          <a:p>
            <a:r>
              <a:rPr lang="en-US" dirty="0"/>
              <a:t>Colonized and spread their language as a way to integrate the empire</a:t>
            </a:r>
          </a:p>
          <a:p>
            <a:r>
              <a:rPr lang="en-US" dirty="0"/>
              <a:t>Required labor services from all captured or conquered peoples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900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B01C9-68C6-445A-A7BD-400C939D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Incan Road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42131-E604-4D30-817D-D930E5AE90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Stone roads extended nearly 25,000 miles throughout the empire</a:t>
            </a:r>
          </a:p>
          <a:p>
            <a:r>
              <a:rPr lang="en-US" dirty="0"/>
              <a:t>Nearly 10,000 supply / relay stations was one day’s walk apart</a:t>
            </a:r>
          </a:p>
          <a:p>
            <a:r>
              <a:rPr lang="en-US" dirty="0"/>
              <a:t>A message took 9 days to travel the length of the empire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4E896C-1542-4D04-8BBC-DC5E1812B5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1115" y="1600200"/>
            <a:ext cx="393277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47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of the Inca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Spanish under Francisco Pizzaro encounter the Inca in Peru in December 1530</a:t>
            </a:r>
          </a:p>
          <a:p>
            <a:r>
              <a:rPr lang="en-US" dirty="0"/>
              <a:t>The Inca were weak due to civil war and a smallpox epidemic</a:t>
            </a:r>
          </a:p>
          <a:p>
            <a:r>
              <a:rPr lang="en-US" dirty="0"/>
              <a:t>In November 1532, Pizzaro defeated the Incan army and captured Atahualpa, the Incan ruler</a:t>
            </a:r>
          </a:p>
          <a:p>
            <a:r>
              <a:rPr lang="en-US" dirty="0"/>
              <a:t>In 1534 Pizzaro captured the Incan capital, Cuzco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73382"/>
            <a:ext cx="2667000" cy="407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951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Renaissance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Began in Florence, Italy in the late 14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  <a:p>
            <a:r>
              <a:rPr lang="en-US" dirty="0"/>
              <a:t>Resurgence of interest in the arts, sciences, medicine, music and politics</a:t>
            </a:r>
          </a:p>
          <a:p>
            <a:r>
              <a:rPr lang="en-US" dirty="0"/>
              <a:t>Spread across Europe by the 16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  <a:p>
            <a:r>
              <a:rPr lang="en-US" dirty="0"/>
              <a:t>Led to the breakdown of the feudal system in Europe 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1981200"/>
            <a:ext cx="4673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03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2BBD1-8230-4FD5-A335-DDA2FEF8D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Renaissance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B024F-5B31-45E9-8961-B360914E3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/>
              <a:t>Transition period from a medieval to a more modern Europe</a:t>
            </a:r>
          </a:p>
          <a:p>
            <a:r>
              <a:rPr lang="en-US" dirty="0"/>
              <a:t>Occurred during a period of religious turmoil in Europe</a:t>
            </a:r>
          </a:p>
          <a:p>
            <a:r>
              <a:rPr lang="en-US" altLang="en-US" dirty="0"/>
              <a:t>Advancements in the arts, mathematics, sciences and medicine </a:t>
            </a:r>
          </a:p>
          <a:p>
            <a:r>
              <a:rPr lang="en-US" dirty="0"/>
              <a:t>Introduction of humanistic ideas</a:t>
            </a:r>
          </a:p>
          <a:p>
            <a:r>
              <a:rPr lang="en-US" dirty="0"/>
              <a:t>Spread across most of Europe by 1495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647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8A14FF2-DD6C-4CC8-B907-66E282CB9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905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Leonardo da Vinci</a:t>
            </a:r>
            <a:br>
              <a:rPr lang="en-US" altLang="en-US" dirty="0"/>
            </a:br>
            <a:r>
              <a:rPr lang="en-US" altLang="en-US" sz="3600" dirty="0"/>
              <a:t>(1452 – 1519)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2F00EB5-95E9-4743-8889-E75851F2B9D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76400"/>
            <a:ext cx="4076700" cy="44196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Examined many fields, including art, mathematics, and sciences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Dissected corpses to study human anatomy and made drawings of his findings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Made drawings of airplanes, tanks and parachutes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Kept daily journals on his findings and ideas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Painted the Mona Lisa and the Last Supper</a:t>
            </a:r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C5292153-DD89-471F-9C82-08FDFF461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5788" y="1773238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25612" name="Picture 12" descr="http://upload.wikimedia.org/wikipedia/commons/thumb/b/ba/Leonardo_self.jpg/180px-Leonardo_self.jpg">
            <a:hlinkClick r:id="rId3" tooltip="Leonardo self.jpg"/>
            <a:extLst>
              <a:ext uri="{FF2B5EF4-FFF2-40B4-BE49-F238E27FC236}">
                <a16:creationId xmlns:a16="http://schemas.microsoft.com/office/drawing/2014/main" id="{ACC329D7-082A-4B07-A7ED-3F40BDB3E80D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8750" y="1651452"/>
            <a:ext cx="2838450" cy="4444548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455</Words>
  <Application>Microsoft Office PowerPoint</Application>
  <PresentationFormat>On-screen Show (4:3)</PresentationFormat>
  <Paragraphs>70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Rise of the Inca</vt:lpstr>
      <vt:lpstr>Rise of the Inca</vt:lpstr>
      <vt:lpstr>Incan Society</vt:lpstr>
      <vt:lpstr>Incan Society</vt:lpstr>
      <vt:lpstr>Incan Empire</vt:lpstr>
      <vt:lpstr>Rule of the Empire </vt:lpstr>
      <vt:lpstr>Incan Road System</vt:lpstr>
      <vt:lpstr>Fall of the Inca </vt:lpstr>
      <vt:lpstr>The Renaissance</vt:lpstr>
      <vt:lpstr>The Renaissance</vt:lpstr>
      <vt:lpstr>Leonardo da Vinci (1452 – 1519)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Zhu Yuanzhang</dc:title>
  <dc:creator>Gary Ferguson</dc:creator>
  <cp:lastModifiedBy>areej ameen</cp:lastModifiedBy>
  <cp:revision>20</cp:revision>
  <dcterms:created xsi:type="dcterms:W3CDTF">2018-09-07T23:50:31Z</dcterms:created>
  <dcterms:modified xsi:type="dcterms:W3CDTF">2019-09-11T05:17:47Z</dcterms:modified>
</cp:coreProperties>
</file>